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91" r:id="rId2"/>
    <p:sldId id="322" r:id="rId3"/>
    <p:sldId id="310" r:id="rId4"/>
    <p:sldId id="325" r:id="rId5"/>
    <p:sldId id="323" r:id="rId6"/>
    <p:sldId id="324" r:id="rId7"/>
    <p:sldId id="294" r:id="rId8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F"/>
    <a:srgbClr val="FEF6F4"/>
    <a:srgbClr val="2B7B2F"/>
    <a:srgbClr val="EDF1F6"/>
    <a:srgbClr val="EEF1F7"/>
    <a:srgbClr val="9DA6B7"/>
    <a:srgbClr val="B6C2D4"/>
    <a:srgbClr val="A8B3C1"/>
    <a:srgbClr val="9CAFCC"/>
    <a:srgbClr val="AEB9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27" autoAdjust="0"/>
    <p:restoredTop sz="94737" autoAdjust="0"/>
  </p:normalViewPr>
  <p:slideViewPr>
    <p:cSldViewPr snapToGrid="0">
      <p:cViewPr>
        <p:scale>
          <a:sx n="110" d="100"/>
          <a:sy n="110" d="100"/>
        </p:scale>
        <p:origin x="-726" y="-2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27" d="100"/>
          <a:sy n="127" d="100"/>
        </p:scale>
        <p:origin x="2880" y="184"/>
      </p:cViewPr>
      <p:guideLst>
        <p:guide orient="horz" pos="313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C0CFC-D39B-47B7-9554-7B96E4C896D0}" type="datetimeFigureOut">
              <a:rPr lang="ru-RU" smtClean="0"/>
              <a:t>27.05.2026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245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C25813-4224-4222-9FD9-BF8CB5AA37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8890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27.05.2026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350D2-9FEF-2045-83AC-B6B6057AC93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390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1563" y="3640215"/>
            <a:ext cx="7208874" cy="1100470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rgbClr val="EEF1F7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EA058BB9-6520-1CD9-404B-DA4BF243EE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90788" y="4740685"/>
            <a:ext cx="7210425" cy="545371"/>
          </a:xfrm>
        </p:spPr>
        <p:txBody>
          <a:bodyPr/>
          <a:lstStyle>
            <a:lvl1pPr marL="0" indent="0" algn="ctr">
              <a:buFontTx/>
              <a:buNone/>
              <a:defRPr b="0" i="0" baseline="0">
                <a:solidFill>
                  <a:srgbClr val="EEF1F7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1" name="Заголовок 1">
            <a:extLst>
              <a:ext uri="{FF2B5EF4-FFF2-40B4-BE49-F238E27FC236}">
                <a16:creationId xmlns:a16="http://schemas.microsoft.com/office/drawing/2014/main" xmlns="" id="{75D1E865-0299-0CD2-E90F-A8923669D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2" name="Подзаголовок 2">
            <a:extLst>
              <a:ext uri="{FF2B5EF4-FFF2-40B4-BE49-F238E27FC236}">
                <a16:creationId xmlns:a16="http://schemas.microsoft.com/office/drawing/2014/main" xmlns="" id="{577853A8-E490-9E4E-957F-6AB1BC75CC4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7FD9049B-EFD3-BDD8-9B55-98585966CD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xmlns="" id="{2B8C9CB1-9E60-3C45-57CC-BA06B93BF2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2" y="1962149"/>
            <a:ext cx="6939202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20A662EC-7E01-A726-9BC3-74258473C8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4A1E32-9434-88EB-1A2E-6C9046430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6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20A662EC-7E01-A726-9BC3-74258473C8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4A1E32-9434-88EB-1A2E-6C9046430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3688B8CC-AE6F-5C00-8874-7332222FA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8" y="0"/>
            <a:ext cx="4195762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067C3548-2938-2E31-FF68-90A109DE2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4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23">
            <a:extLst>
              <a:ext uri="{FF2B5EF4-FFF2-40B4-BE49-F238E27FC236}">
                <a16:creationId xmlns:a16="http://schemas.microsoft.com/office/drawing/2014/main" xmlns="" id="{067C3548-2938-2E31-FF68-90A109DE2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8FC6C2C-C3CE-1E0C-B440-00E25D6431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xmlns="" id="{7D80BEF8-A280-5E9B-AADB-637948F690D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77FF7F7D-6465-9E1D-1C00-EB5F3F4893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5" y="1142591"/>
            <a:ext cx="13139479" cy="1263547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20A662EC-7E01-A726-9BC3-74258473C8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2" y="1962150"/>
            <a:ext cx="6158811" cy="4096432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Место для текста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4A1E32-9434-88EB-1A2E-6C90464302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xmlns="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9272F5-2C8E-479F-D2EC-5E1CEFD9C9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1563" y="4151375"/>
            <a:ext cx="7208874" cy="589309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rgbClr val="EEF1F7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95600" y="3640215"/>
            <a:ext cx="6400800" cy="1100470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chemeClr val="tx1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2" name="Текст 15">
            <a:extLst>
              <a:ext uri="{FF2B5EF4-FFF2-40B4-BE49-F238E27FC236}">
                <a16:creationId xmlns:a16="http://schemas.microsoft.com/office/drawing/2014/main" xmlns="" id="{FDF8C9DF-3558-95EF-38EC-73B741C8FE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83243" y="4740685"/>
            <a:ext cx="6425514" cy="545371"/>
          </a:xfrm>
        </p:spPr>
        <p:txBody>
          <a:bodyPr/>
          <a:lstStyle>
            <a:lvl1pPr marL="0" indent="0" algn="ctr">
              <a:buFontTx/>
              <a:buNone/>
              <a:defRPr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35282" y="3647658"/>
            <a:ext cx="8697191" cy="442829"/>
          </a:xfrm>
        </p:spPr>
        <p:txBody>
          <a:bodyPr anchor="t">
            <a:normAutofit/>
          </a:bodyPr>
          <a:lstStyle>
            <a:lvl1pPr algn="ctr">
              <a:defRPr sz="2500" b="0" i="0" baseline="0">
                <a:solidFill>
                  <a:schemeClr val="tx1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xmlns="" id="{EA058BB9-6520-1CD9-404B-DA4BF243EE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35282" y="4090488"/>
            <a:ext cx="8697191" cy="545371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800"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3" name="Текст 15">
            <a:extLst>
              <a:ext uri="{FF2B5EF4-FFF2-40B4-BE49-F238E27FC236}">
                <a16:creationId xmlns:a16="http://schemas.microsoft.com/office/drawing/2014/main" xmlns="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8" y="5170174"/>
            <a:ext cx="5049982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:a16="http://schemas.microsoft.com/office/drawing/2014/main" xmlns="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7" y="5535300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1563" y="3640215"/>
            <a:ext cx="7208874" cy="1100470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chemeClr val="tx1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2" name="Текст 15">
            <a:extLst>
              <a:ext uri="{FF2B5EF4-FFF2-40B4-BE49-F238E27FC236}">
                <a16:creationId xmlns:a16="http://schemas.microsoft.com/office/drawing/2014/main" xmlns="" id="{4013B92A-B096-2595-177C-C804C83D80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91562" y="4740685"/>
            <a:ext cx="7208873" cy="545371"/>
          </a:xfrm>
        </p:spPr>
        <p:txBody>
          <a:bodyPr/>
          <a:lstStyle>
            <a:lvl1pPr marL="0" indent="0" algn="ctr">
              <a:buFontTx/>
              <a:buNone/>
              <a:defRPr b="0" i="0" baseline="0">
                <a:solidFill>
                  <a:schemeClr val="tx1"/>
                </a:solidFill>
                <a:latin typeface="Montserrat" pitchFamily="2" charset="0"/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D45CEC1-2C54-EEF0-2DFC-07A902B941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1563" y="3003457"/>
            <a:ext cx="7208874" cy="1100470"/>
          </a:xfrm>
        </p:spPr>
        <p:txBody>
          <a:bodyPr anchor="t">
            <a:normAutofit/>
          </a:bodyPr>
          <a:lstStyle>
            <a:lvl1pPr algn="ctr">
              <a:defRPr sz="3500" b="0" i="0" baseline="0">
                <a:solidFill>
                  <a:srgbClr val="EEF1F7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bg>
      <p:bgPr>
        <a:solidFill>
          <a:srgbClr val="ED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xmlns="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8" y="1620838"/>
            <a:ext cx="10728326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5EFA9E4-D0C4-5EE3-D8FD-EB8BB5E2E0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3" y="389027"/>
            <a:ext cx="732107" cy="836694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:a16="http://schemas.microsoft.com/office/drawing/2014/main" xmlns="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20336C"/>
                </a:solidFill>
                <a:latin typeface="Montserrat Medium" pitchFamily="2" charset="0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3523488" y="1306053"/>
            <a:ext cx="11102915" cy="10669600"/>
          </a:xfrm>
          <a:prstGeom prst="rect">
            <a:avLst/>
          </a:prstGeom>
        </p:spPr>
      </p:pic>
      <p:sp>
        <p:nvSpPr>
          <p:cNvPr id="31" name="Заголовок 1">
            <a:extLst>
              <a:ext uri="{FF2B5EF4-FFF2-40B4-BE49-F238E27FC236}">
                <a16:creationId xmlns:a16="http://schemas.microsoft.com/office/drawing/2014/main" xmlns="" id="{75D1E865-0299-0CD2-E90F-A8923669D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aseline="0">
                <a:solidFill>
                  <a:srgbClr val="253775"/>
                </a:solidFill>
                <a:latin typeface="Montserrat SemiBold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2" name="Подзаголовок 2">
            <a:extLst>
              <a:ext uri="{FF2B5EF4-FFF2-40B4-BE49-F238E27FC236}">
                <a16:creationId xmlns:a16="http://schemas.microsoft.com/office/drawing/2014/main" xmlns="" id="{577853A8-E490-9E4E-957F-6AB1BC75CC4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Montserrat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4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6" r:id="rId2"/>
    <p:sldLayoutId id="2147483677" r:id="rId3"/>
    <p:sldLayoutId id="2147483678" r:id="rId4"/>
    <p:sldLayoutId id="2147483672" r:id="rId5"/>
    <p:sldLayoutId id="2147483670" r:id="rId6"/>
    <p:sldLayoutId id="2147483675" r:id="rId7"/>
    <p:sldLayoutId id="2147483669" r:id="rId8"/>
    <p:sldLayoutId id="2147483649" r:id="rId9"/>
    <p:sldLayoutId id="2147483664" r:id="rId10"/>
    <p:sldLayoutId id="2147483661" r:id="rId11"/>
    <p:sldLayoutId id="2147483663" r:id="rId12"/>
    <p:sldLayoutId id="2147483673" r:id="rId13"/>
    <p:sldLayoutId id="2147483666" r:id="rId14"/>
    <p:sldLayoutId id="2147483667" r:id="rId15"/>
    <p:sldLayoutId id="2147483674" r:id="rId16"/>
    <p:sldLayoutId id="2147483668" r:id="rId17"/>
    <p:sldLayoutId id="2147483671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DDC76119-8D5E-CFE9-B4C9-DBA622E9BB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2762" y="1740210"/>
            <a:ext cx="8697191" cy="442829"/>
          </a:xfrm>
        </p:spPr>
        <p:txBody>
          <a:bodyPr>
            <a:normAutofit/>
          </a:bodyPr>
          <a:lstStyle/>
          <a:p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CB4423E-5ED2-3369-8EBD-01328D66D1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95484" y="3630387"/>
            <a:ext cx="8697191" cy="855349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Особенности ведения банковских </a:t>
            </a:r>
            <a:r>
              <a:rPr lang="ru-RU" sz="2400" b="1" dirty="0"/>
              <a:t>счетов за рубежом, в том числе в странах </a:t>
            </a:r>
            <a:r>
              <a:rPr lang="ru-RU" sz="2400" b="1" dirty="0" smtClean="0"/>
              <a:t>ЕАЭС</a:t>
            </a:r>
            <a:r>
              <a:rPr lang="ru-RU" sz="2400" b="1" dirty="0">
                <a:solidFill>
                  <a:srgbClr val="2A3A7B"/>
                </a:solidFill>
              </a:rPr>
              <a:t> </a:t>
            </a:r>
            <a:r>
              <a:rPr lang="ru-RU" sz="2400" dirty="0" smtClean="0">
                <a:solidFill>
                  <a:srgbClr val="2A3A7B"/>
                </a:solidFill>
              </a:rPr>
              <a:t>(обязанность </a:t>
            </a:r>
            <a:r>
              <a:rPr lang="ru-RU" sz="2400" dirty="0">
                <a:solidFill>
                  <a:srgbClr val="2A3A7B"/>
                </a:solidFill>
              </a:rPr>
              <a:t>и </a:t>
            </a:r>
            <a:r>
              <a:rPr lang="ru-RU" sz="2400" dirty="0" smtClean="0">
                <a:solidFill>
                  <a:srgbClr val="2A3A7B"/>
                </a:solidFill>
              </a:rPr>
              <a:t>ответственность)</a:t>
            </a:r>
            <a:endParaRPr lang="ru-RU" sz="240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9A19BA4-DDD9-0A4A-2791-7E08B88A4C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42436" y="5554735"/>
            <a:ext cx="5049982" cy="365125"/>
          </a:xfrm>
        </p:spPr>
        <p:txBody>
          <a:bodyPr/>
          <a:lstStyle/>
          <a:p>
            <a:r>
              <a:rPr lang="ru-RU" dirty="0" smtClean="0"/>
              <a:t>Василенко О</a:t>
            </a:r>
            <a:r>
              <a:rPr lang="ru-RU" dirty="0" smtClean="0"/>
              <a:t>.А. </a:t>
            </a:r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FF8F61FE-5744-27B7-BF0D-4B956C9F0DA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882551" y="5902769"/>
            <a:ext cx="5409867" cy="740428"/>
          </a:xfrm>
        </p:spPr>
        <p:txBody>
          <a:bodyPr>
            <a:normAutofit fontScale="92500" lnSpcReduction="10000"/>
          </a:bodyPr>
          <a:lstStyle/>
          <a:p>
            <a:pPr defTabSz="609585">
              <a:defRPr/>
            </a:pPr>
            <a:r>
              <a:rPr lang="ru-RU" spc="-25" dirty="0" smtClean="0">
                <a:solidFill>
                  <a:schemeClr val="accent3"/>
                </a:solidFill>
                <a:ea typeface="Golos Text" panose="020B0503020202020204" pitchFamily="34" charset="0"/>
              </a:rPr>
              <a:t>Начальник отдела истребования документов и валютного контроля УФНС </a:t>
            </a:r>
            <a:r>
              <a:rPr lang="ru-RU" spc="-25" dirty="0">
                <a:solidFill>
                  <a:schemeClr val="accent3"/>
                </a:solidFill>
                <a:ea typeface="Golos Text" panose="020B0503020202020204" pitchFamily="34" charset="0"/>
              </a:rPr>
              <a:t>России по Ханты-Мансийскому автономному округу – Югре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08E6246-152C-5E46-74F4-868F5AC521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4032" y="1740210"/>
            <a:ext cx="998386" cy="1141013"/>
          </a:xfrm>
          <a:prstGeom prst="rect">
            <a:avLst/>
          </a:prstGeom>
          <a:ln>
            <a:noFill/>
          </a:ln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B7DF8136-247D-5CCA-C356-C79924654FC9}"/>
              </a:ext>
            </a:extLst>
          </p:cNvPr>
          <p:cNvCxnSpPr>
            <a:cxnSpLocks/>
          </p:cNvCxnSpPr>
          <p:nvPr/>
        </p:nvCxnSpPr>
        <p:spPr>
          <a:xfrm>
            <a:off x="2211903" y="3402368"/>
            <a:ext cx="8080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Текст 3">
            <a:extLst>
              <a:ext uri="{FF2B5EF4-FFF2-40B4-BE49-F238E27FC236}">
                <a16:creationId xmlns:a16="http://schemas.microsoft.com/office/drawing/2014/main" xmlns="" id="{8CB4423E-5ED2-3369-8EBD-01328D66D146}"/>
              </a:ext>
            </a:extLst>
          </p:cNvPr>
          <p:cNvSpPr txBox="1">
            <a:spLocks/>
          </p:cNvSpPr>
          <p:nvPr/>
        </p:nvSpPr>
        <p:spPr>
          <a:xfrm>
            <a:off x="1595227" y="2136369"/>
            <a:ext cx="8697191" cy="545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800" b="0" i="0" kern="1200" baseline="0">
                <a:solidFill>
                  <a:schemeClr val="tx1"/>
                </a:solidFill>
                <a:latin typeface="Montserrat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РАСТЁМ ВМЕСТЕ!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035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45057" y="64704"/>
            <a:ext cx="10235856" cy="1055189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b="1" dirty="0"/>
              <a:t>В каких случаях следует отчитаться в налоговый орган </a:t>
            </a:r>
            <a:r>
              <a:rPr lang="ru-RU" b="1" dirty="0" smtClean="0"/>
              <a:t>при </a:t>
            </a:r>
            <a:r>
              <a:rPr lang="ru-RU" b="1" dirty="0"/>
              <a:t>наличии счетов за </a:t>
            </a:r>
            <a:r>
              <a:rPr lang="ru-RU" b="1" dirty="0" smtClean="0"/>
              <a:t>рубежом</a:t>
            </a:r>
            <a:r>
              <a:rPr lang="en-US" b="1" dirty="0" smtClean="0"/>
              <a:t> </a:t>
            </a:r>
            <a:r>
              <a:rPr lang="en-US" sz="2200" b="1" dirty="0" smtClean="0"/>
              <a:t>(</a:t>
            </a:r>
            <a:r>
              <a:rPr lang="ru-RU" sz="2200" b="1" dirty="0" smtClean="0"/>
              <a:t>в т.ч. в странах ЕАЭС)</a:t>
            </a:r>
            <a:r>
              <a:rPr lang="ru-RU" sz="2200" b="1" dirty="0"/>
              <a:t/>
            </a:r>
            <a:br>
              <a:rPr lang="ru-RU" sz="2200" b="1" dirty="0"/>
            </a:br>
            <a:endParaRPr lang="ru-RU" sz="2200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45057" y="1362974"/>
            <a:ext cx="11628407" cy="1552754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3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наличии зарубежных счетов и движении средств по ним </a:t>
            </a:r>
            <a:r>
              <a:rPr lang="ru-RU" sz="3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отчитаться обязаны </a:t>
            </a:r>
            <a:r>
              <a:rPr lang="ru-RU" sz="3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валютные резиденты РФ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— физические лица, юридические лица и индивидуальные предприниматели, которые соответствуют определённым критериям.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Федеральный закон </a:t>
            </a: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 10.12.2003 №173-ФЗ «О валютном регулировании и валютном контроле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»,  постановление </a:t>
            </a: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Правительства РФ от 28.12.2005 №819</a:t>
            </a:r>
            <a:r>
              <a:rPr lang="ru-RU" sz="3600" b="1" dirty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(с изменениями от 24.03.2026 №305</a:t>
            </a:r>
            <a:r>
              <a:rPr lang="ru-RU" sz="36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600" dirty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регулируют основные правила.</a:t>
            </a:r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5056" y="3489536"/>
            <a:ext cx="11568022" cy="3046988"/>
          </a:xfrm>
          <a:prstGeom prst="rect">
            <a:avLst/>
          </a:prstGeom>
          <a:solidFill>
            <a:schemeClr val="accent2">
              <a:lumMod val="20000"/>
              <a:lumOff val="80000"/>
              <a:alpha val="84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/>
              <a:t>Физические </a:t>
            </a:r>
            <a:r>
              <a:rPr lang="ru-RU" sz="2400" b="1" dirty="0"/>
              <a:t>лица:</a:t>
            </a:r>
            <a:endParaRPr lang="ru-RU" sz="2400" dirty="0"/>
          </a:p>
          <a:p>
            <a:r>
              <a:rPr lang="ru-RU" sz="2000" dirty="0" smtClean="0"/>
              <a:t>- граждане </a:t>
            </a:r>
            <a:r>
              <a:rPr lang="ru-RU" sz="2000" dirty="0"/>
              <a:t>РФ;</a:t>
            </a:r>
          </a:p>
          <a:p>
            <a:r>
              <a:rPr lang="ru-RU" sz="2000" dirty="0" smtClean="0"/>
              <a:t>- иностранные </a:t>
            </a:r>
            <a:r>
              <a:rPr lang="ru-RU" sz="2000" dirty="0"/>
              <a:t>граждане и лица без гражданства, имеющие вид на жительство и постоянно проживающие в России.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/>
              <a:t>Юридические </a:t>
            </a:r>
            <a:r>
              <a:rPr lang="ru-RU" sz="2400" b="1" dirty="0"/>
              <a:t>лица:</a:t>
            </a:r>
            <a:endParaRPr lang="ru-RU" sz="2400" dirty="0"/>
          </a:p>
          <a:p>
            <a:r>
              <a:rPr lang="ru-RU" sz="2000" dirty="0" smtClean="0"/>
              <a:t>- российские </a:t>
            </a:r>
            <a:r>
              <a:rPr lang="ru-RU" sz="2000" dirty="0"/>
              <a:t>организации, зарегистрированные на территории РФ;</a:t>
            </a:r>
          </a:p>
          <a:p>
            <a:r>
              <a:rPr lang="ru-RU" sz="2000" dirty="0" smtClean="0"/>
              <a:t>- их </a:t>
            </a:r>
            <a:r>
              <a:rPr lang="ru-RU" sz="2000" dirty="0"/>
              <a:t>зарубежные филиалы, представительства и иные подразделения.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/>
              <a:t>Индивидуальные </a:t>
            </a:r>
            <a:r>
              <a:rPr lang="ru-RU" sz="2400" b="1" dirty="0"/>
              <a:t>предприниматели</a:t>
            </a:r>
            <a:r>
              <a:rPr lang="ru-RU" sz="2400" dirty="0"/>
              <a:t> </a:t>
            </a:r>
            <a:r>
              <a:rPr lang="ru-RU" sz="2400" dirty="0" smtClean="0"/>
              <a:t>- </a:t>
            </a:r>
            <a:r>
              <a:rPr lang="ru-RU" sz="2000" dirty="0" smtClean="0"/>
              <a:t>обязаны </a:t>
            </a:r>
            <a:r>
              <a:rPr lang="ru-RU" sz="2000" dirty="0"/>
              <a:t>отчитываться, даже если они находятся за границей более 183 дней в году. 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45056" y="2941606"/>
            <a:ext cx="7073661" cy="46166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400" b="1" dirty="0"/>
              <a:t>Кто обязан </a:t>
            </a:r>
            <a:r>
              <a:rPr lang="ru-RU" sz="2400" b="1" dirty="0" smtClean="0"/>
              <a:t>отчитываться: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42154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3BE006A3-5AB9-F7FE-317A-ABF24D24AB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887" y="162735"/>
            <a:ext cx="9949543" cy="734412"/>
          </a:xfrm>
          <a:solidFill>
            <a:srgbClr val="F8FA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2800" b="1" dirty="0" smtClean="0"/>
              <a:t>Сроки и виды отчетов в налоговый орган</a:t>
            </a:r>
            <a:r>
              <a:rPr lang="ru-RU" sz="2800" dirty="0"/>
              <a:t/>
            </a:r>
            <a:br>
              <a:rPr lang="ru-RU" sz="2800" dirty="0"/>
            </a:br>
            <a:endParaRPr lang="ru-RU" sz="2500" b="1" dirty="0">
              <a:solidFill>
                <a:srgbClr val="0070C0"/>
              </a:solidFill>
              <a:latin typeface="Montserrat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36963" y="6371599"/>
            <a:ext cx="8018974" cy="24018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50646" y="4282289"/>
            <a:ext cx="1316379" cy="13421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2A3A7B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08E6246-152C-5E46-74F4-868F5AC521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0117" y="107547"/>
            <a:ext cx="889626" cy="1016716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0328" y="1997769"/>
            <a:ext cx="11920389" cy="3724096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400" dirty="0"/>
              <a:t> </a:t>
            </a:r>
            <a:r>
              <a:rPr lang="ru-RU" sz="2400" b="1" dirty="0" smtClean="0"/>
              <a:t> </a:t>
            </a:r>
            <a:r>
              <a:rPr lang="ru-RU" sz="2800" b="1" dirty="0" smtClean="0">
                <a:solidFill>
                  <a:schemeClr val="accent1"/>
                </a:solidFill>
              </a:rPr>
              <a:t>Отчёт </a:t>
            </a:r>
            <a:r>
              <a:rPr lang="ru-RU" sz="2800" b="1" dirty="0">
                <a:solidFill>
                  <a:schemeClr val="accent1"/>
                </a:solidFill>
              </a:rPr>
              <a:t>о движении </a:t>
            </a:r>
            <a:r>
              <a:rPr lang="ru-RU" sz="2800" b="1" dirty="0" smtClean="0">
                <a:solidFill>
                  <a:schemeClr val="accent1"/>
                </a:solidFill>
              </a:rPr>
              <a:t>средств</a:t>
            </a:r>
            <a:endParaRPr lang="ru-RU" sz="2400" b="1" dirty="0">
              <a:solidFill>
                <a:schemeClr val="accent1"/>
              </a:solidFill>
            </a:endParaRPr>
          </a:p>
          <a:p>
            <a:r>
              <a:rPr lang="ru-RU" dirty="0"/>
              <a:t> </a:t>
            </a:r>
            <a:endParaRPr lang="ru-RU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b="1" dirty="0" smtClean="0"/>
              <a:t>Для физических лиц </a:t>
            </a:r>
            <a:r>
              <a:rPr lang="ru-RU" sz="2000" dirty="0" smtClean="0"/>
              <a:t>— </a:t>
            </a:r>
            <a:r>
              <a:rPr lang="ru-RU" sz="2000" b="1" dirty="0" smtClean="0"/>
              <a:t>ежегодно до 1 июня года</a:t>
            </a:r>
            <a:r>
              <a:rPr lang="ru-RU" sz="2000" dirty="0" smtClean="0"/>
              <a:t>, следующего за отчётным. Например, за 2025 год нужно отчитаться не позднее 1 июня 2026 года.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000" b="1" dirty="0" smtClean="0"/>
              <a:t>Для </a:t>
            </a:r>
            <a:r>
              <a:rPr lang="ru-RU" sz="2000" b="1" dirty="0"/>
              <a:t>ИП и юридических лиц </a:t>
            </a:r>
            <a:r>
              <a:rPr lang="ru-RU" sz="2000" dirty="0"/>
              <a:t>— </a:t>
            </a:r>
            <a:r>
              <a:rPr lang="ru-RU" sz="2000" b="1" dirty="0"/>
              <a:t>ежеквартально, в течение 30 рабочих дней </a:t>
            </a:r>
            <a:r>
              <a:rPr lang="ru-RU" sz="2000" dirty="0"/>
              <a:t>по окончании отчётного квартала (с 1 апреля 2026 года срок исчисляется в рабочих, а не календарных днях). </a:t>
            </a:r>
          </a:p>
          <a:p>
            <a:r>
              <a:rPr lang="ru-RU" sz="2000" dirty="0" smtClean="0"/>
              <a:t>ВАЖНО УЧИТЫВАТЬ: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i="1" dirty="0" smtClean="0"/>
              <a:t>Даже </a:t>
            </a:r>
            <a:r>
              <a:rPr lang="ru-RU" i="1" dirty="0"/>
              <a:t>если в отчётном периоде не было зачислений и списаний, отчёт всё равно нужно сдать, проставив нули в графах, отражающих движение средств. 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i="1" dirty="0" smtClean="0"/>
              <a:t>При </a:t>
            </a:r>
            <a:r>
              <a:rPr lang="ru-RU" i="1" dirty="0"/>
              <a:t>открытии счёта после 1-го числа отчётного квартала отчёт подаётся за период с даты открытия по последнее число квартала. При закрытии счёта в течение квартала — с 1-го числа квартала по дату закрытия. </a:t>
            </a:r>
            <a:r>
              <a:rPr lang="ru-RU" dirty="0"/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152" y="985512"/>
            <a:ext cx="11573187" cy="892552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q"/>
            </a:pPr>
            <a:r>
              <a:rPr lang="ru-RU" b="1" dirty="0"/>
              <a:t> </a:t>
            </a:r>
            <a:r>
              <a:rPr lang="ru-RU" sz="2800" b="1" dirty="0">
                <a:solidFill>
                  <a:schemeClr val="accent1"/>
                </a:solidFill>
              </a:rPr>
              <a:t>Уведомление</a:t>
            </a:r>
            <a:r>
              <a:rPr lang="ru-RU" sz="2400" b="1" dirty="0"/>
              <a:t> об открытии, закрытии или изменении реквизитов зарубежного счёта </a:t>
            </a:r>
            <a:r>
              <a:rPr lang="ru-RU" sz="2000" dirty="0"/>
              <a:t>- </a:t>
            </a:r>
            <a:r>
              <a:rPr lang="ru-RU" sz="2000" b="1" dirty="0"/>
              <a:t>не позднее 1 месяца </a:t>
            </a:r>
            <a:r>
              <a:rPr lang="ru-RU" sz="2000" dirty="0"/>
              <a:t>со дня, когда произошли эти события. 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5220" y="2084033"/>
            <a:ext cx="5037827" cy="548038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6963" y="1059018"/>
            <a:ext cx="2631057" cy="437651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1151" y="5832296"/>
            <a:ext cx="11919565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Дополнительные требования</a:t>
            </a:r>
            <a:endParaRPr lang="ru-RU" dirty="0"/>
          </a:p>
          <a:p>
            <a:r>
              <a:rPr lang="ru-RU" dirty="0"/>
              <a:t>Если на зарубежный счёт поступают доходы (дивиденды, проценты, прибыль от сделок с ценными бумагами и т. д.), необходимо подать декларацию 3-НДФЛ (</a:t>
            </a:r>
            <a:r>
              <a:rPr lang="ru-RU" dirty="0" smtClean="0"/>
              <a:t>ст. </a:t>
            </a:r>
            <a:r>
              <a:rPr lang="ru-RU" dirty="0"/>
              <a:t>228 </a:t>
            </a:r>
            <a:r>
              <a:rPr lang="ru-RU" dirty="0" smtClean="0"/>
              <a:t>НК РФ</a:t>
            </a:r>
            <a:r>
              <a:rPr lang="ru-RU" dirty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952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24288" y="125089"/>
            <a:ext cx="5572664" cy="832443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b="1" dirty="0" smtClean="0"/>
              <a:t>Когда </a:t>
            </a:r>
            <a:r>
              <a:rPr lang="ru-RU" b="1" dirty="0"/>
              <a:t>отчёт не требуется</a:t>
            </a:r>
            <a:endParaRPr lang="ru-RU" sz="2200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98406" y="1091394"/>
            <a:ext cx="11412746" cy="474452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b="1" dirty="0" smtClean="0">
                <a:solidFill>
                  <a:schemeClr val="accent1"/>
                </a:solidFill>
              </a:rPr>
              <a:t>Отчитываться НЕ НУЖНО </a:t>
            </a:r>
            <a:r>
              <a:rPr lang="ru-RU" sz="2400" b="1" dirty="0">
                <a:solidFill>
                  <a:schemeClr val="accent1"/>
                </a:solidFill>
              </a:rPr>
              <a:t>при </a:t>
            </a:r>
            <a:r>
              <a:rPr lang="ru-RU" sz="2400" b="1" dirty="0" smtClean="0">
                <a:solidFill>
                  <a:schemeClr val="accent1"/>
                </a:solidFill>
              </a:rPr>
              <a:t>ОДНОВРЕМЕННОМ </a:t>
            </a:r>
            <a:r>
              <a:rPr lang="ru-RU" sz="2400" b="1" dirty="0">
                <a:solidFill>
                  <a:schemeClr val="accent1"/>
                </a:solidFill>
              </a:rPr>
              <a:t>соблюдении двух условий:</a:t>
            </a:r>
            <a:endParaRPr lang="ru-RU" sz="2400" dirty="0">
              <a:solidFill>
                <a:schemeClr val="accent1"/>
              </a:solidFill>
            </a:endParaRPr>
          </a:p>
          <a:p>
            <a:pPr algn="just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98406" y="1565846"/>
            <a:ext cx="11740551" cy="2677656"/>
          </a:xfrm>
          <a:prstGeom prst="rect">
            <a:avLst/>
          </a:prstGeom>
          <a:solidFill>
            <a:schemeClr val="accent2">
              <a:lumMod val="20000"/>
              <a:lumOff val="80000"/>
              <a:alpha val="84000"/>
            </a:schemeClr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ru-RU" sz="2400" dirty="0">
                <a:latin typeface="Times New Roman"/>
                <a:ea typeface="Calibri"/>
              </a:rPr>
              <a:t>Счёт открыт в банке страны, которая автоматически обменивается финансовой информацией с Россией, или в стране — члене ЕАЭС (Армения, Беларусь, Казахстан, Киргизия). </a:t>
            </a:r>
            <a:endParaRPr lang="ru-RU" sz="2400" dirty="0" smtClean="0">
              <a:latin typeface="Times New Roman"/>
              <a:ea typeface="Calibri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2400" dirty="0">
                <a:latin typeface="Times New Roman"/>
                <a:ea typeface="Calibri"/>
              </a:rPr>
              <a:t>Общая сумма движения денег по счёту за отчётный год не превысила 600 тысяч рублей (или эквивалент в валюте по курсу ЦБ на 31 декабря отчётного года). </a:t>
            </a:r>
            <a:r>
              <a:rPr lang="ru-RU" sz="2400" i="1" dirty="0">
                <a:latin typeface="Times New Roman"/>
                <a:ea typeface="Calibri"/>
              </a:rPr>
              <a:t>Если зачислений не было, остаток на конец года также не должен превышать 600 </a:t>
            </a:r>
            <a:r>
              <a:rPr lang="ru-RU" sz="2400" i="1" dirty="0" smtClean="0">
                <a:latin typeface="Times New Roman"/>
                <a:ea typeface="Calibri"/>
              </a:rPr>
              <a:t>тыс. руб.</a:t>
            </a:r>
            <a:endParaRPr lang="ru-RU" sz="2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98407" y="4360499"/>
            <a:ext cx="11740550" cy="2308324"/>
          </a:xfrm>
          <a:prstGeom prst="rect">
            <a:avLst/>
          </a:prstGeom>
          <a:solidFill>
            <a:schemeClr val="bg1"/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Другие случаи, когда отчёт не требуется: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счёт открыт в филиале российского банка за границей;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физическое лицо в течение календарного года находилось за границей суммарно более 183 дней (потеряло статус налогового резидента);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-для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организаций со статусом международной компании, зарегистрированных в Калининградской области и Приморском крае по закону №290-ФЗ.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89652" y="3881578"/>
            <a:ext cx="4278703" cy="1200329"/>
          </a:xfrm>
          <a:prstGeom prst="rect">
            <a:avLst/>
          </a:prstGeom>
          <a:solidFill>
            <a:srgbClr val="FEF6F4"/>
          </a:solidFill>
          <a:ln w="127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Электронный кошелек </a:t>
            </a:r>
          </a:p>
          <a:p>
            <a:pPr algn="ctr"/>
            <a:r>
              <a:rPr lang="ru-RU" b="1" dirty="0" smtClean="0">
                <a:latin typeface="Times New Roman"/>
                <a:ea typeface="Calibri"/>
              </a:rPr>
              <a:t>отчёт </a:t>
            </a:r>
            <a:r>
              <a:rPr lang="ru-RU" b="1" dirty="0">
                <a:latin typeface="Times New Roman"/>
                <a:ea typeface="Calibri"/>
              </a:rPr>
              <a:t>подаётся</a:t>
            </a:r>
            <a:r>
              <a:rPr lang="ru-RU" dirty="0">
                <a:latin typeface="Times New Roman"/>
                <a:ea typeface="Calibri"/>
              </a:rPr>
              <a:t>, если сумма операций с начала года превысила 600 </a:t>
            </a:r>
            <a:r>
              <a:rPr lang="ru-RU" dirty="0" smtClean="0">
                <a:latin typeface="Times New Roman"/>
                <a:ea typeface="Calibri"/>
              </a:rPr>
              <a:t>тыс. руб.</a:t>
            </a:r>
          </a:p>
          <a:p>
            <a:pPr algn="ctr"/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или эквивалент в валюте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7840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3BE006A3-5AB9-F7FE-317A-ABF24D24AB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887" y="162735"/>
            <a:ext cx="10474835" cy="453170"/>
          </a:xfrm>
          <a:solidFill>
            <a:srgbClr val="F8FAFF"/>
          </a:solidFill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Montserrat"/>
                <a:cs typeface="Times New Roman" panose="02020603050405020304" pitchFamily="18" charset="0"/>
              </a:rPr>
              <a:t>Способы подачи отчета</a:t>
            </a:r>
            <a:endParaRPr lang="ru-RU" sz="3200" b="1" dirty="0">
              <a:solidFill>
                <a:schemeClr val="tx2"/>
              </a:solidFill>
              <a:latin typeface="Montserrat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36963" y="6371599"/>
            <a:ext cx="8018974" cy="24018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50646" y="4282289"/>
            <a:ext cx="1316379" cy="13421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2A3A7B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08E6246-152C-5E46-74F4-868F5AC521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0117" y="107547"/>
            <a:ext cx="889626" cy="1016716"/>
          </a:xfrm>
          <a:prstGeom prst="rect">
            <a:avLst/>
          </a:prstGeom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46877" y="769121"/>
            <a:ext cx="10486845" cy="1200329"/>
          </a:xfrm>
          <a:prstGeom prst="rect">
            <a:avLst/>
          </a:prstGeom>
          <a:solidFill>
            <a:srgbClr val="F8FAFF"/>
          </a:solidFill>
        </p:spPr>
        <p:txBody>
          <a:bodyPr wrap="square">
            <a:spAutoFit/>
          </a:bodyPr>
          <a:lstStyle/>
          <a:p>
            <a:r>
              <a:rPr lang="ru-RU" dirty="0"/>
              <a:t>- через личный кабинет налогоплательщика на сайте ФНС (требуется электронная подпись);</a:t>
            </a:r>
          </a:p>
          <a:p>
            <a:r>
              <a:rPr lang="ru-RU" dirty="0"/>
              <a:t>- лично в налоговой инспекции по месту регистрации;</a:t>
            </a:r>
          </a:p>
          <a:p>
            <a:r>
              <a:rPr lang="ru-RU" dirty="0"/>
              <a:t>- заказным письмом с уведомлением и описью вложения;</a:t>
            </a:r>
          </a:p>
          <a:p>
            <a:r>
              <a:rPr lang="ru-RU" dirty="0"/>
              <a:t>- через доверенное лицо с нотариальной доверенностью.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4992" y="2133353"/>
            <a:ext cx="11887200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2A3A7B"/>
                </a:solidFill>
                <a:latin typeface="Times New Roman"/>
                <a:ea typeface="Calibri"/>
                <a:cs typeface="Times New Roman"/>
              </a:rPr>
              <a:t>Последствия </a:t>
            </a:r>
            <a:r>
              <a:rPr lang="ru-RU" sz="3000" b="1" dirty="0">
                <a:solidFill>
                  <a:srgbClr val="2A3A7B"/>
                </a:solidFill>
                <a:latin typeface="Times New Roman"/>
                <a:ea typeface="Calibri"/>
                <a:cs typeface="Times New Roman"/>
              </a:rPr>
              <a:t>несоблюдения </a:t>
            </a:r>
            <a:r>
              <a:rPr lang="ru-RU" sz="3000" b="1" dirty="0" smtClean="0">
                <a:solidFill>
                  <a:srgbClr val="2A3A7B"/>
                </a:solidFill>
                <a:latin typeface="Times New Roman"/>
                <a:ea typeface="Calibri"/>
                <a:cs typeface="Times New Roman"/>
              </a:rPr>
              <a:t>требований валютного законодательства </a:t>
            </a:r>
            <a:r>
              <a:rPr lang="ru-RU" sz="3000" b="1" dirty="0">
                <a:solidFill>
                  <a:srgbClr val="2A3A7B"/>
                </a:solidFill>
                <a:latin typeface="Times New Roman"/>
                <a:ea typeface="Calibri"/>
                <a:cs typeface="Times New Roman"/>
              </a:rPr>
              <a:t>– штраф ст. 15.25 КоАП </a:t>
            </a:r>
            <a:r>
              <a:rPr lang="ru-RU" sz="3000" b="1" dirty="0" smtClean="0">
                <a:solidFill>
                  <a:srgbClr val="2A3A7B"/>
                </a:solidFill>
                <a:latin typeface="Times New Roman"/>
                <a:ea typeface="Calibri"/>
                <a:cs typeface="Times New Roman"/>
              </a:rPr>
              <a:t>РФ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2165" y="3564865"/>
            <a:ext cx="11887200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Размеры штрафов зависят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 вида нарушения, срока просрочки и статуса нарушителя (гражданин, должностное лицо, юридическое лицо).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6512" y="4818482"/>
            <a:ext cx="11812853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Например,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для физических лиц штраф за несоблюдение порядка предоставления отчётов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составляет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от 2 до 3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тыс. руб,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 повторное нарушение —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до 20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тыс. руб.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просрочку сдачи отчёта штраф варьируется в зависимости от длительности просрочки.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6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3BE006A3-5AB9-F7FE-317A-ABF24D24AB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769" y="98127"/>
            <a:ext cx="9949543" cy="61364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2800" b="1" dirty="0">
                <a:latin typeface="Times New Roman"/>
                <a:ea typeface="Calibri"/>
              </a:rPr>
              <a:t>Виды нарушений и размеры штрафов</a:t>
            </a:r>
            <a:endParaRPr lang="ru-RU" sz="2500" b="1" dirty="0">
              <a:solidFill>
                <a:srgbClr val="0070C0"/>
              </a:solidFill>
              <a:latin typeface="Montserrat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36963" y="6371599"/>
            <a:ext cx="8018974" cy="24018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50646" y="4282289"/>
            <a:ext cx="1316379" cy="13421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2A3A7B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08E6246-152C-5E46-74F4-868F5AC521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0117" y="107547"/>
            <a:ext cx="889626" cy="1016716"/>
          </a:xfrm>
          <a:prstGeom prst="rect">
            <a:avLst/>
          </a:prstGeom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20769" y="620308"/>
            <a:ext cx="11869947" cy="6073970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1. </a:t>
            </a:r>
            <a:r>
              <a:rPr lang="ru-RU" sz="1600" i="1" dirty="0">
                <a:latin typeface="Times New Roman"/>
                <a:ea typeface="Calibri"/>
                <a:cs typeface="Times New Roman"/>
              </a:rPr>
              <a:t>Нарушение установленных сроков представления форм учёта и отчётности по валютным операциям, подтверждающих документов и информации </a:t>
            </a:r>
            <a:r>
              <a:rPr lang="ru-RU" sz="1600" i="1" dirty="0" smtClean="0">
                <a:latin typeface="Times New Roman"/>
                <a:ea typeface="Calibri"/>
                <a:cs typeface="Times New Roman"/>
              </a:rPr>
              <a:t>или </a:t>
            </a:r>
            <a:r>
              <a:rPr lang="ru-RU" sz="1600" i="1" dirty="0">
                <a:latin typeface="Times New Roman"/>
                <a:ea typeface="Calibri"/>
                <a:cs typeface="Times New Roman"/>
              </a:rPr>
              <a:t>сроков представления отчётов о движении средств по счетам (вкладам) в банках за пределами территории РФ: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Не более чем на 10 дней — предупреждение или штраф: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на должностных лиц — от 500 до 1 000 рублей;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на юридических лиц — от 5 000 до 15 000 рублей.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Более </a:t>
            </a:r>
            <a:r>
              <a:rPr lang="ru-RU" sz="1400" b="1" dirty="0">
                <a:latin typeface="Times New Roman"/>
                <a:ea typeface="Calibri"/>
                <a:cs typeface="Times New Roman"/>
              </a:rPr>
              <a:t>чем на 10, но не более чем на 30 дней — штраф: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на должностных лиц — от 2 000 до 3 000 рублей;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на юридических лиц — от 20 000 до 30 000 рублей.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Более чем на 30 дней — штраф: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на должностных лиц — от 4 000 до 5 000 рублей;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на юридических лиц — от 40 000 до 50 000 рублей.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2. </a:t>
            </a:r>
            <a:r>
              <a:rPr lang="ru-RU" sz="1600" i="1" dirty="0">
                <a:latin typeface="Times New Roman" pitchFamily="18" charset="0"/>
                <a:ea typeface="Calibri"/>
                <a:cs typeface="Times New Roman" pitchFamily="18" charset="0"/>
              </a:rPr>
              <a:t>Непредставление резидентом в уполномоченный банк форм учёта и отчётности по валютным операциям, подтверждающих документов и информации </a:t>
            </a:r>
            <a:r>
              <a:rPr lang="ru-RU" sz="1600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по </a:t>
            </a:r>
            <a:r>
              <a:rPr lang="ru-RU" sz="1600" i="1" dirty="0">
                <a:latin typeface="Times New Roman" pitchFamily="18" charset="0"/>
                <a:ea typeface="Calibri"/>
                <a:cs typeface="Times New Roman" pitchFamily="18" charset="0"/>
              </a:rPr>
              <a:t>истечении 90 дней после окончания установленного срока — штраф: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на граждан — от 2 500 до 3 000 рублей;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на должностных лиц — от 4 000 до 5 000 рублей;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на юридических лиц — от 40 000 до 50 000 рублей.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itchFamily="18" charset="0"/>
                <a:ea typeface="Calibri"/>
                <a:cs typeface="Times New Roman" pitchFamily="18" charset="0"/>
              </a:rPr>
              <a:t>3. </a:t>
            </a:r>
            <a:r>
              <a:rPr lang="ru-RU" sz="1600" i="1" dirty="0">
                <a:latin typeface="Times New Roman" pitchFamily="18" charset="0"/>
                <a:ea typeface="Calibri"/>
                <a:cs typeface="Times New Roman" pitchFamily="18" charset="0"/>
              </a:rPr>
              <a:t>Повторное совершение административного правонарушения, предусмотренного частью 6 статьи 15.25 КоАП РФ (за исключением случаев повторного нарушения сроков представления отчётов о движении средств по счетам за рубежом и подтверждающих документов) — штраф: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на граждан — от 10 000 рублей;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на должностных лиц — от 12 000 до 15 000 рублей;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на юридических лиц — от 120 000 до 150 000 рублей. 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8114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39DF6E3-428D-A6C8-0BCC-F96751AC30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90" y="1663581"/>
            <a:ext cx="1583317" cy="1809506"/>
          </a:xfrm>
          <a:prstGeom prst="rect">
            <a:avLst/>
          </a:prstGeom>
        </p:spPr>
      </p:pic>
      <p:sp>
        <p:nvSpPr>
          <p:cNvPr id="7" name="Заголовок 2">
            <a:extLst>
              <a:ext uri="{FF2B5EF4-FFF2-40B4-BE49-F238E27FC236}">
                <a16:creationId xmlns:a16="http://schemas.microsoft.com/office/drawing/2014/main" xmlns="" id="{2A5A5122-8317-6070-1815-D0DAEF415FFE}"/>
              </a:ext>
            </a:extLst>
          </p:cNvPr>
          <p:cNvSpPr txBox="1">
            <a:spLocks/>
          </p:cNvSpPr>
          <p:nvPr/>
        </p:nvSpPr>
        <p:spPr>
          <a:xfrm>
            <a:off x="2491211" y="4052663"/>
            <a:ext cx="7208874" cy="58930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 SemiBold" pitchFamily="2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67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Franklin Gothic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5812</TotalTime>
  <Words>833</Words>
  <Application>Microsoft Office PowerPoint</Application>
  <PresentationFormat>Произвольный</PresentationFormat>
  <Paragraphs>69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ФЕДЕРАЛЬНАЯ НАЛОГОВАЯ СЛУЖБА</vt:lpstr>
      <vt:lpstr>В каких случаях следует отчитаться в налоговый орган при наличии счетов за рубежом (в т.ч. в странах ЕАЭС) </vt:lpstr>
      <vt:lpstr>Сроки и виды отчетов в налоговый орган </vt:lpstr>
      <vt:lpstr>Когда отчёт не требуется</vt:lpstr>
      <vt:lpstr>Способы подачи отчета</vt:lpstr>
      <vt:lpstr>Виды нарушений и размеры штрафов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ФЕДЕРАЛЬНАЯ НАЛОГОВАЯ СЛУЖБА</dc:title>
  <dc:creator>Анастасия Гаврикова</dc:creator>
  <cp:lastModifiedBy>Василенко Олеся Александровна</cp:lastModifiedBy>
  <cp:revision>296</cp:revision>
  <cp:lastPrinted>2026-03-03T09:34:41Z</cp:lastPrinted>
  <dcterms:created xsi:type="dcterms:W3CDTF">2025-05-13T09:24:29Z</dcterms:created>
  <dcterms:modified xsi:type="dcterms:W3CDTF">2026-05-27T08:40:51Z</dcterms:modified>
</cp:coreProperties>
</file>